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andy path between two hills leading to the ocean"/>
          <p:cNvSpPr/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Heron flying low over a beach with a short fence in the foreground"/>
          <p:cNvSpPr/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View of beach and sea from a grassy sand dune"/>
          <p:cNvSpPr/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/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12" name="“Type a quote here.”"/>
          <p:cNvSpPr txBox="1"/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View of beach and sea from a grassy sand dune"/>
          <p:cNvSpPr/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/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/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/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spcBef>
                <a:spcPts val="0"/>
              </a:spcBef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45 years old female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 defTabSz="668655">
              <a:defRPr sz="4860"/>
            </a:pPr>
            <a:r>
              <a:t>45 years old female</a:t>
            </a:r>
          </a:p>
          <a:p>
            <a:pPr algn="l" defTabSz="668655">
              <a:defRPr sz="4860"/>
            </a:pPr>
            <a:r>
              <a:t>Presented with ATCP and headache from 1 month ago.</a:t>
            </a:r>
          </a:p>
          <a:p>
            <a:pPr algn="l" defTabSz="668655">
              <a:defRPr sz="4860"/>
            </a:pPr>
            <a:r>
              <a:t>PMH: Unremarkable</a:t>
            </a:r>
          </a:p>
          <a:p>
            <a:pPr algn="l" defTabSz="668655">
              <a:defRPr sz="4860"/>
            </a:pPr>
            <a:r>
              <a:t>DH: Some OTCs , LD for 6 months due to ovarian cysts.</a:t>
            </a:r>
          </a:p>
          <a:p>
            <a:pPr algn="l" defTabSz="668655">
              <a:defRPr sz="4860"/>
            </a:pPr>
            <a:r>
              <a:t>BP: 145/90 mmHg.   HR: 90 bpm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Home BP monitoring…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Home BP monitoring</a:t>
            </a:r>
          </a:p>
          <a:p>
            <a:pPr/>
            <a:r>
              <a:t>HBPM</a:t>
            </a:r>
          </a:p>
        </p:txBody>
      </p:sp>
      <p:sp>
        <p:nvSpPr>
          <p:cNvPr id="165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Screenshot 2025-10-24 at 19.13.50.png" descr="Screenshot 2025-10-24 at 19.13.50.pn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4029" r="0" b="4029"/>
          <a:stretch>
            <a:fillRect/>
          </a:stretch>
        </p:blipFill>
        <p:spPr>
          <a:xfrm>
            <a:off x="466725" y="-23026"/>
            <a:ext cx="23450405" cy="1319085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24 hr BP Holter Monitorin…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24 hr BP Holter Monitorin</a:t>
            </a:r>
          </a:p>
          <a:p>
            <a:pPr/>
            <a:r>
              <a:t>ABPM</a:t>
            </a:r>
          </a:p>
        </p:txBody>
      </p:sp>
      <p:sp>
        <p:nvSpPr>
          <p:cNvPr id="170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Double-click to edit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3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4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83727" y="1374946"/>
            <a:ext cx="18616546" cy="93082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Screenshot 2025-10-24 at 19.16.24.png" descr="Screenshot 2025-10-24 at 19.16.24.pn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3124199" y="2512171"/>
            <a:ext cx="18135601" cy="5980478"/>
          </a:xfrm>
          <a:prstGeom prst="rect">
            <a:avLst/>
          </a:prstGeom>
        </p:spPr>
      </p:pic>
      <p:sp>
        <p:nvSpPr>
          <p:cNvPr id="177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8" name="Double-click to edit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HBPM of this Patient was within normal limit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HBPM of this Patient was within normal limits</a:t>
            </a:r>
          </a:p>
        </p:txBody>
      </p:sp>
      <p:sp>
        <p:nvSpPr>
          <p:cNvPr id="181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View of beach and sea from a grassy sand dune" descr="View of beach and sea from a grassy sand dune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207" t="7780" r="207" b="8195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66 years old man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 defTabSz="577850">
              <a:defRPr sz="4200"/>
            </a:pPr>
            <a:r>
              <a:t>66 years old man</a:t>
            </a:r>
          </a:p>
          <a:p>
            <a:pPr algn="l" defTabSz="577850">
              <a:defRPr sz="4200"/>
            </a:pPr>
            <a:r>
              <a:t>Presented with compresive retrosternal chest pain from a week ago.</a:t>
            </a:r>
          </a:p>
          <a:p>
            <a:pPr algn="l" defTabSz="577850">
              <a:defRPr sz="4200"/>
            </a:pPr>
            <a:r>
              <a:t>PMH: DM for 10 years on Insulin</a:t>
            </a:r>
          </a:p>
          <a:p>
            <a:pPr algn="l" defTabSz="577850">
              <a:defRPr sz="4200"/>
            </a:pPr>
            <a:r>
              <a:t>DH: ASA, Atorvastatin , Insulin.</a:t>
            </a:r>
          </a:p>
          <a:p>
            <a:pPr algn="l" defTabSz="577850">
              <a:defRPr sz="4200"/>
            </a:pPr>
            <a:r>
              <a:t>SH: Smoker 30 p/y</a:t>
            </a:r>
          </a:p>
          <a:p>
            <a:pPr algn="l" defTabSz="577850">
              <a:defRPr sz="4200"/>
            </a:pPr>
            <a:r>
              <a:t>BP: 125/80 mmHg.   HR: 80 bpm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Double-click to edit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8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9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958" y="769268"/>
            <a:ext cx="21132084" cy="107400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hs-TnI &gt; 5000 ng/ml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hs-TnI &gt; 5000 ng/ml</a:t>
            </a:r>
          </a:p>
        </p:txBody>
      </p:sp>
      <p:sp>
        <p:nvSpPr>
          <p:cNvPr id="192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BP measure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BP measurement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View of beach and sea from a grassy sand dune" descr="View of beach and sea from a grassy sand dune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207" t="7780" r="207" b="8195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56 years old man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 defTabSz="569594">
              <a:defRPr sz="4140"/>
            </a:pPr>
            <a:r>
              <a:t>56 years old man</a:t>
            </a:r>
          </a:p>
          <a:p>
            <a:pPr algn="l" defTabSz="569594">
              <a:defRPr sz="4140"/>
            </a:pPr>
            <a:r>
              <a:t>Presented with frequent syncopes.</a:t>
            </a:r>
          </a:p>
          <a:p>
            <a:pPr algn="l" defTabSz="569594">
              <a:defRPr sz="4140"/>
            </a:pPr>
            <a:r>
              <a:t>PMH: HTN , BPH , Parkinson disease</a:t>
            </a:r>
          </a:p>
          <a:p>
            <a:pPr algn="l" defTabSz="569594">
              <a:defRPr sz="4140"/>
            </a:pPr>
            <a:r>
              <a:t>DH: ASA, Captopril, Prazosin , Levodopa</a:t>
            </a:r>
          </a:p>
          <a:p>
            <a:pPr algn="l" defTabSz="569594">
              <a:defRPr sz="4140"/>
            </a:pPr>
            <a:r>
              <a:t>BP: 125/80 mmHg.   HR: 80 bpm</a:t>
            </a:r>
          </a:p>
          <a:p>
            <a:pPr algn="l" defTabSz="569594">
              <a:defRPr sz="4140"/>
            </a:pPr>
            <a:r>
              <a:t>Cardiac exam showed 3/6 murmur - crescendo - decrescendo and harsh at 2nd RICS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Double-click to edit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9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0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75446" y="1619975"/>
            <a:ext cx="20828001" cy="84275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Double-click to edit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3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4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98518" y="641836"/>
            <a:ext cx="11186964" cy="105118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Double-click to edit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7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8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72406" y="838406"/>
            <a:ext cx="12440605" cy="124406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Innocent murmur"/>
          <p:cNvSpPr txBox="1"/>
          <p:nvPr>
            <p:ph type="ctrTitle"/>
          </p:nvPr>
        </p:nvSpPr>
        <p:spPr>
          <a:xfrm>
            <a:off x="1778000" y="983098"/>
            <a:ext cx="20828001" cy="1911315"/>
          </a:xfrm>
          <a:prstGeom prst="rect">
            <a:avLst/>
          </a:prstGeom>
        </p:spPr>
        <p:txBody>
          <a:bodyPr/>
          <a:lstStyle/>
          <a:p>
            <a:pPr/>
            <a:r>
              <a:t>Innocent murmur</a:t>
            </a:r>
          </a:p>
        </p:txBody>
      </p:sp>
      <p:sp>
        <p:nvSpPr>
          <p:cNvPr id="211" name="Soft…"/>
          <p:cNvSpPr txBox="1"/>
          <p:nvPr>
            <p:ph type="subTitle" idx="1"/>
          </p:nvPr>
        </p:nvSpPr>
        <p:spPr>
          <a:xfrm>
            <a:off x="1501694" y="3056850"/>
            <a:ext cx="20828001" cy="6891010"/>
          </a:xfrm>
          <a:prstGeom prst="rect">
            <a:avLst/>
          </a:prstGeom>
        </p:spPr>
        <p:txBody>
          <a:bodyPr/>
          <a:lstStyle/>
          <a:p>
            <a:pPr algn="l"/>
            <a:r>
              <a:t>Soft</a:t>
            </a:r>
          </a:p>
          <a:p>
            <a:pPr algn="l"/>
            <a:r>
              <a:t>Systolic</a:t>
            </a:r>
          </a:p>
          <a:p>
            <a:pPr algn="l"/>
            <a:r>
              <a:t>Short</a:t>
            </a:r>
          </a:p>
          <a:p>
            <a:pPr algn="l"/>
            <a:r>
              <a:t>Sounds are Normal S1 &amp; S2</a:t>
            </a:r>
          </a:p>
          <a:p>
            <a:pPr algn="l"/>
            <a:r>
              <a:t>Symptomless</a:t>
            </a:r>
          </a:p>
          <a:p>
            <a:pPr algn="l"/>
            <a:r>
              <a:t>Spescial tests are Normal , ECG and CXR</a:t>
            </a:r>
          </a:p>
          <a:p>
            <a:pPr algn="l"/>
            <a:r>
              <a:t>Standing/Sitting - varies with maneuvers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Echocardiography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Echocardiography</a:t>
            </a:r>
          </a:p>
        </p:txBody>
      </p:sp>
      <p:sp>
        <p:nvSpPr>
          <p:cNvPr id="214" name="Normal LV size and function…"/>
          <p:cNvSpPr txBox="1"/>
          <p:nvPr>
            <p:ph type="subTitle" sz="half" idx="1"/>
          </p:nvPr>
        </p:nvSpPr>
        <p:spPr>
          <a:xfrm>
            <a:off x="1778000" y="7073899"/>
            <a:ext cx="20828000" cy="5362154"/>
          </a:xfrm>
          <a:prstGeom prst="rect">
            <a:avLst/>
          </a:prstGeom>
        </p:spPr>
        <p:txBody>
          <a:bodyPr/>
          <a:lstStyle/>
          <a:p>
            <a:pPr/>
            <a:r>
              <a:t>Normal LV size and function</a:t>
            </a:r>
          </a:p>
          <a:p>
            <a:pPr/>
            <a:r>
              <a:t>LVEF: 60%</a:t>
            </a:r>
          </a:p>
          <a:p>
            <a:pPr/>
            <a:r>
              <a:t>Concentric LVH</a:t>
            </a:r>
          </a:p>
          <a:p>
            <a:pPr/>
            <a:r>
              <a:t>Aortic valve PG:70 mmHg. MG: 45 mmHg</a:t>
            </a:r>
          </a:p>
          <a:p>
            <a:pPr/>
            <a:r>
              <a:t>SPAP: 35 mmHg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View of beach and sea from a grassy sand dune" descr="View of beach and sea from a grassy sand dune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207" t="7780" r="207" b="8195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75 years old woman…"/>
          <p:cNvSpPr txBox="1"/>
          <p:nvPr>
            <p:ph type="title"/>
          </p:nvPr>
        </p:nvSpPr>
        <p:spPr>
          <a:xfrm>
            <a:off x="1570770" y="2185299"/>
            <a:ext cx="20828001" cy="6761870"/>
          </a:xfrm>
          <a:prstGeom prst="rect">
            <a:avLst/>
          </a:prstGeom>
        </p:spPr>
        <p:txBody>
          <a:bodyPr/>
          <a:lstStyle/>
          <a:p>
            <a:pPr algn="l" defTabSz="660400">
              <a:defRPr sz="4800"/>
            </a:pPr>
            <a:r>
              <a:t>75 years old woman</a:t>
            </a:r>
          </a:p>
          <a:p>
            <a:pPr algn="l" defTabSz="660400">
              <a:defRPr sz="4800"/>
            </a:pPr>
            <a:r>
              <a:t>Presented with Dyspnea and lower legs edema</a:t>
            </a:r>
          </a:p>
          <a:p>
            <a:pPr algn="l" defTabSz="660400">
              <a:defRPr sz="4800"/>
            </a:pPr>
            <a:r>
              <a:t>PMH: HTN , DM and hypothyroidism</a:t>
            </a:r>
          </a:p>
          <a:p>
            <a:pPr algn="l" defTabSz="660400">
              <a:defRPr sz="4800"/>
            </a:pPr>
            <a:r>
              <a:t>DH: Amlodipin, losartan, spironolactone</a:t>
            </a:r>
          </a:p>
          <a:p>
            <a:pPr algn="l" defTabSz="660400">
              <a:defRPr sz="4800"/>
            </a:pPr>
            <a:r>
              <a:t>BP: 165/95 mmHg.   HR: 110 bpm</a:t>
            </a:r>
          </a:p>
          <a:p>
            <a:pPr algn="l" defTabSz="660400">
              <a:defRPr sz="4800"/>
            </a:pPr>
            <a:r>
              <a:t>Cardiac exam showed tachycardia with S3 and S4</a:t>
            </a:r>
          </a:p>
          <a:p>
            <a:pPr algn="l" defTabSz="660400">
              <a:defRPr sz="4800"/>
            </a:pPr>
            <a:r>
              <a:t>Lung exam showed fine rales.</a:t>
            </a:r>
          </a:p>
          <a:p>
            <a:pPr algn="l" defTabSz="660400">
              <a:defRPr sz="4800"/>
            </a:pPr>
            <a:r>
              <a:t>Lower legs showed 3+ pitting edema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Double-click to edit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1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2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93953" y="49761"/>
            <a:ext cx="12796094" cy="118173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Screenshot 2025-10-24 at 19.10.35.png" descr="Screenshot 2025-10-24 at 19.10.35.pn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4680" t="0" r="4680" b="0"/>
          <a:stretch>
            <a:fillRect/>
          </a:stretch>
        </p:blipFill>
        <p:spPr>
          <a:xfrm>
            <a:off x="1050528" y="207229"/>
            <a:ext cx="22282895" cy="1253412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Double-click to edit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5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6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38829" y="833366"/>
            <a:ext cx="21906342" cy="97300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Double-click to edit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9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asted-movie.png" descr="pasted-movie.pn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2869" t="0" r="2869" b="0"/>
          <a:stretch>
            <a:fillRect/>
          </a:stretch>
        </p:blipFill>
        <p:spPr>
          <a:xfrm>
            <a:off x="3078468" y="2266209"/>
            <a:ext cx="17605695" cy="732232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ARGET ORGAN DAMAGE"/>
          <p:cNvSpPr txBox="1"/>
          <p:nvPr>
            <p:ph type="ctrTitle"/>
          </p:nvPr>
        </p:nvSpPr>
        <p:spPr>
          <a:xfrm>
            <a:off x="1616821" y="1970496"/>
            <a:ext cx="20828001" cy="1246274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/>
            <a:r>
              <a:t>TARGET ORGAN DAMAGE</a:t>
            </a:r>
          </a:p>
        </p:txBody>
      </p:sp>
      <p:sp>
        <p:nvSpPr>
          <p:cNvPr id="146" name="Left Ventricle Hypertrophy - LVH…"/>
          <p:cNvSpPr txBox="1"/>
          <p:nvPr>
            <p:ph type="subTitle" sz="quarter" idx="1"/>
          </p:nvPr>
        </p:nvSpPr>
        <p:spPr>
          <a:xfrm>
            <a:off x="4546905" y="4038312"/>
            <a:ext cx="18059095" cy="3650621"/>
          </a:xfrm>
          <a:prstGeom prst="rect">
            <a:avLst/>
          </a:prstGeom>
        </p:spPr>
        <p:txBody>
          <a:bodyPr/>
          <a:lstStyle/>
          <a:p>
            <a:pPr algn="l"/>
            <a:r>
              <a:t>Left Ventricle Hypertrophy - LVH</a:t>
            </a:r>
          </a:p>
          <a:p>
            <a:pPr algn="l"/>
            <a:r>
              <a:t>Stroke or TIA</a:t>
            </a:r>
          </a:p>
          <a:p>
            <a:pPr algn="l"/>
            <a:r>
              <a:t>Chronic Kidney Disease- CKD</a:t>
            </a:r>
          </a:p>
          <a:p>
            <a:pPr algn="l"/>
            <a:r>
              <a:t>MI or CAD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Double-click to edit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0" name="View of beach and sea from a grassy sand dune" descr="View of beach and sea from a grassy sand dune"/>
          <p:cNvPicPr>
            <a:picLocks noChangeAspect="1"/>
          </p:cNvPicPr>
          <p:nvPr/>
        </p:nvPicPr>
        <p:blipFill>
          <a:blip r:embed="rId2">
            <a:extLst/>
          </a:blip>
          <a:srcRect l="0" t="6606" r="0" b="6606"/>
          <a:stretch>
            <a:fillRect/>
          </a:stretch>
        </p:blipFill>
        <p:spPr>
          <a:xfrm>
            <a:off x="2303921" y="947579"/>
            <a:ext cx="20181329" cy="97232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View of beach and sea from a grassy sand dune" descr="View of beach and sea from a grassy sand dune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6606" r="0" b="6606"/>
          <a:stretch>
            <a:fillRect/>
          </a:stretch>
        </p:blipFill>
        <p:spPr>
          <a:xfrm>
            <a:off x="6258067" y="327717"/>
            <a:ext cx="12658361" cy="6098707"/>
          </a:xfrm>
          <a:prstGeom prst="rect">
            <a:avLst/>
          </a:prstGeom>
        </p:spPr>
      </p:pic>
      <p:sp>
        <p:nvSpPr>
          <p:cNvPr id="153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4" name="Double-click to edit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5" name="View of beach and sea from a grassy sand dune" descr="View of beach and sea from a grassy sand dune"/>
          <p:cNvPicPr>
            <a:picLocks noChangeAspect="1"/>
          </p:cNvPicPr>
          <p:nvPr/>
        </p:nvPicPr>
        <p:blipFill>
          <a:blip r:embed="rId3">
            <a:extLst/>
          </a:blip>
          <a:srcRect l="0" t="5251" r="0" b="5251"/>
          <a:stretch>
            <a:fillRect/>
          </a:stretch>
        </p:blipFill>
        <p:spPr>
          <a:xfrm>
            <a:off x="6337244" y="6534292"/>
            <a:ext cx="12500030" cy="60224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Out of office BP monitoring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Out of office BP monitoring</a:t>
            </a:r>
          </a:p>
        </p:txBody>
      </p:sp>
      <p:sp>
        <p:nvSpPr>
          <p:cNvPr id="158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Screenshot 2025-10-24 at 19.18.10.png" descr="Screenshot 2025-10-24 at 19.18.10.pn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5535364" y="396794"/>
            <a:ext cx="13313263" cy="11488748"/>
          </a:xfrm>
          <a:prstGeom prst="rect">
            <a:avLst/>
          </a:prstGeom>
        </p:spPr>
      </p:pic>
      <p:sp>
        <p:nvSpPr>
          <p:cNvPr id="161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2" name="Double-click to edit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